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591" r:id="rId3"/>
    <p:sldId id="507" r:id="rId4"/>
    <p:sldId id="523" r:id="rId5"/>
    <p:sldId id="593" r:id="rId6"/>
    <p:sldId id="596" r:id="rId7"/>
    <p:sldId id="595" r:id="rId8"/>
    <p:sldId id="594" r:id="rId9"/>
    <p:sldId id="259" r:id="rId10"/>
    <p:sldId id="261" r:id="rId11"/>
    <p:sldId id="262" r:id="rId12"/>
    <p:sldId id="597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765"/>
    <p:restoredTop sz="92197"/>
  </p:normalViewPr>
  <p:slideViewPr>
    <p:cSldViewPr snapToGrid="0" snapToObjects="1">
      <p:cViewPr varScale="1">
        <p:scale>
          <a:sx n="147" d="100"/>
          <a:sy n="147" d="100"/>
        </p:scale>
        <p:origin x="7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g>
</file>

<file path=ppt/media/image14.tiff>
</file>

<file path=ppt/media/image2.jpeg>
</file>

<file path=ppt/media/image3.tiff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94BF3-6A15-1649-9DA1-EF9B14950B90}" type="datetimeFigureOut">
              <a:rPr lang="en-US" smtClean="0"/>
              <a:t>6/2/19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B244A2-E27B-0A4E-9EB3-FD9C8264B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79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2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3569915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4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460373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5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2394963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8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4122160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9bf995d0_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9bf995d0_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1667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8b519a24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8b519a24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1950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8b519a24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8b519a24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67131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bc4da9f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bc4da9f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595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609667" y="-123610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491937" y="1414793"/>
            <a:ext cx="11208260" cy="4753436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○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990600" lvl="2" indent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Hello</a:t>
            </a:r>
          </a:p>
          <a:p>
            <a:pPr lvl="2"/>
            <a:r>
              <a:rPr lang="en-US" dirty="0"/>
              <a:t>there</a:t>
            </a:r>
          </a:p>
        </p:txBody>
      </p:sp>
      <p:sp>
        <p:nvSpPr>
          <p:cNvPr id="37" name="Google Shape;37;p7"/>
          <p:cNvSpPr/>
          <p:nvPr/>
        </p:nvSpPr>
        <p:spPr>
          <a:xfrm>
            <a:off x="0" y="784318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9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- Gold">
  <p:cSld name="Title + 1 column - Gold">
    <p:bg>
      <p:bgPr>
        <a:solidFill>
          <a:srgbClr val="ED9E46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" name="Google Shape;65;p13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- Gold">
  <p:cSld name="Title + 2 columns - Gold">
    <p:bg>
      <p:bgPr>
        <a:solidFill>
          <a:srgbClr val="ED9E46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609600" y="2469613"/>
            <a:ext cx="4748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2"/>
          </p:nvPr>
        </p:nvSpPr>
        <p:spPr>
          <a:xfrm>
            <a:off x="6841425" y="2469500"/>
            <a:ext cx="4800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Google Shape;71;p14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26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- Gold">
  <p:cSld name="Title + 3 columns - Gold">
    <p:bg>
      <p:bgPr>
        <a:solidFill>
          <a:srgbClr val="ED9E46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Google Shape;78;p15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625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Gold">
  <p:cSld name="Title only - Gold">
    <p:bg>
      <p:bgPr>
        <a:solidFill>
          <a:srgbClr val="ED9E46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73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- Gold">
  <p:cSld name="Caption - Gold">
    <p:bg>
      <p:bgPr>
        <a:solidFill>
          <a:srgbClr val="ED9E46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Google Shape;86;p17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78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Gold">
  <p:cSld name="Blank - Gold">
    <p:bg>
      <p:bgPr>
        <a:solidFill>
          <a:srgbClr val="ED9E4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68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B8706-F339-874E-AF1C-6A4FB3BC3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99F66-9F18-434C-AD01-C29C70D98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D2A59-7A43-C144-A3CD-C2C019170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A96BB-FA8B-824C-916B-1815819A18CD}" type="datetimeFigureOut">
              <a:rPr lang="en-US" smtClean="0"/>
              <a:t>6/2/19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D2AA9-C551-9F4F-BD6B-36AF3E32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34252-53E2-0744-A1D0-52DD0C35E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6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&quot;&quot;"/>
          <p:cNvSpPr/>
          <p:nvPr userDrawn="1"/>
        </p:nvSpPr>
        <p:spPr>
          <a:xfrm rot="16200000">
            <a:off x="5029200" y="-3048000"/>
            <a:ext cx="21336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Picture 9" descr="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518" y="5954713"/>
            <a:ext cx="240876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" y="2286000"/>
            <a:ext cx="10871200" cy="1524000"/>
          </a:xfrm>
        </p:spPr>
        <p:txBody>
          <a:bodyPr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4267200"/>
            <a:ext cx="108712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3814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19403" y="1196752"/>
            <a:ext cx="10915651" cy="0"/>
          </a:xfrm>
          <a:prstGeom prst="line">
            <a:avLst/>
          </a:prstGeom>
          <a:ln w="15875">
            <a:solidFill>
              <a:srgbClr val="D01E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" y="1600200"/>
            <a:ext cx="11176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4945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 Layout 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/>
          <p:nvPr/>
        </p:nvSpPr>
        <p:spPr>
          <a:xfrm>
            <a:off x="0" y="-83200"/>
            <a:ext cx="12192000" cy="6941200"/>
          </a:xfrm>
          <a:prstGeom prst="rect">
            <a:avLst/>
          </a:pr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73735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Teal">
  <p:cSld name="Subtitle - Teal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24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Gold">
  <p:cSld name="Subtitle - Gold">
    <p:bg>
      <p:bgPr>
        <a:solidFill>
          <a:srgbClr val="ED9E46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28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Teal">
  <p:cSld name="Quote - Teal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Google Shape;24;p5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" name="Google Shape;26;p5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65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Gold">
  <p:cSld name="Quote - Gold">
    <p:bg>
      <p:bgPr>
        <a:solidFill>
          <a:srgbClr val="ED9E46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Google Shape;30;p6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2" name="Google Shape;32;p6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98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Google Shape;50;p9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6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73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Google Shape;58;p11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3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AFD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■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FFBCE-4218-A642-B16A-42E7D6539D95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8866908" y="6218440"/>
            <a:ext cx="2426277" cy="50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1188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2" r:id="rId2"/>
    <p:sldLayoutId id="2147483663" r:id="rId3"/>
    <p:sldLayoutId id="2147483664" r:id="rId4"/>
    <p:sldLayoutId id="2147483665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Hypertext_Transfer_Protocol#Request_method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13BDC-4D21-E741-B150-F1C46BEA8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527" y="1123406"/>
            <a:ext cx="10931236" cy="1940823"/>
          </a:xfrm>
        </p:spPr>
        <p:txBody>
          <a:bodyPr/>
          <a:lstStyle/>
          <a:p>
            <a:r>
              <a:rPr lang="en-US" dirty="0"/>
              <a:t>HTTP &amp; APIs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A24E4D-2C6E-E640-B9A5-2F1D433D4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0145" y="4187463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928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11228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HTTP Methods / Verbs </a:t>
            </a:r>
            <a:endParaRPr dirty="0"/>
          </a:p>
        </p:txBody>
      </p:sp>
      <p:sp>
        <p:nvSpPr>
          <p:cNvPr id="75" name="Google Shape;75;p14"/>
          <p:cNvSpPr txBox="1">
            <a:spLocks noGrp="1"/>
          </p:cNvSpPr>
          <p:nvPr>
            <p:ph type="body" idx="1"/>
          </p:nvPr>
        </p:nvSpPr>
        <p:spPr>
          <a:xfrm>
            <a:off x="759600" y="5603966"/>
            <a:ext cx="10972800" cy="61113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Bef>
                <a:spcPts val="800"/>
              </a:spcBef>
              <a:buNone/>
            </a:pPr>
            <a:r>
              <a:rPr lang="en" sz="1867" b="1" u="sng" dirty="0">
                <a:solidFill>
                  <a:schemeClr val="bg1"/>
                </a:solidFill>
                <a:latin typeface="Courier New"/>
                <a:ea typeface="Courier New"/>
                <a:cs typeface="Courier New"/>
                <a:sym typeface="Courier Ne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http://en.wikipedia.org/wiki/Hypertext_Transfer_Protocol#Request_methods</a:t>
            </a:r>
            <a:endParaRPr sz="1867" b="1" dirty="0">
              <a:solidFill>
                <a:schemeClr val="bg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 sz="24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76" name="Google Shape;76;p14"/>
          <p:cNvGraphicFramePr/>
          <p:nvPr>
            <p:extLst>
              <p:ext uri="{D42A27DB-BD31-4B8C-83A1-F6EECF244321}">
                <p14:modId xmlns:p14="http://schemas.microsoft.com/office/powerpoint/2010/main" val="3419570201"/>
              </p:ext>
            </p:extLst>
          </p:nvPr>
        </p:nvGraphicFramePr>
        <p:xfrm>
          <a:off x="759600" y="1417833"/>
          <a:ext cx="10723319" cy="42670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624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608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276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GET *</a:t>
                      </a:r>
                      <a:br>
                        <a:rPr lang="en" sz="24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en" sz="2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(READ)</a:t>
                      </a:r>
                      <a:endParaRPr sz="2400" b="1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bg1"/>
                          </a:solidFill>
                        </a:rPr>
                        <a:t>Request data from a server. Data could be html, images, video, etc.</a:t>
                      </a:r>
                      <a:endParaRPr sz="240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76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POST *</a:t>
                      </a:r>
                      <a:br>
                        <a:rPr lang="en" sz="2400" b="1" dirty="0">
                          <a:solidFill>
                            <a:schemeClr val="bg1"/>
                          </a:solidFill>
                        </a:rPr>
                      </a:br>
                      <a:r>
                        <a:rPr lang="en" sz="2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(CREATE)</a:t>
                      </a:r>
                      <a:endParaRPr sz="2400" b="1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bg1"/>
                          </a:solidFill>
                        </a:rPr>
                        <a:t>Send data from the browser to the server. </a:t>
                      </a:r>
                      <a:br>
                        <a:rPr lang="en" sz="2400">
                          <a:solidFill>
                            <a:schemeClr val="bg1"/>
                          </a:solidFill>
                        </a:rPr>
                      </a:br>
                      <a:r>
                        <a:rPr lang="en" sz="2400">
                          <a:solidFill>
                            <a:schemeClr val="bg1"/>
                          </a:solidFill>
                        </a:rPr>
                        <a:t>Ex. registration form</a:t>
                      </a:r>
                      <a:endParaRPr sz="240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76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PUT &amp; PATCH</a:t>
                      </a:r>
                      <a:br>
                        <a:rPr lang="en" sz="2400" dirty="0">
                          <a:solidFill>
                            <a:schemeClr val="bg1"/>
                          </a:solidFill>
                        </a:rPr>
                      </a:br>
                      <a:r>
                        <a:rPr lang="en" sz="2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(UPDATE)</a:t>
                      </a:r>
                      <a:endParaRPr sz="2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bg1"/>
                          </a:solidFill>
                        </a:rPr>
                        <a:t>Send data from the browser to the server. Used to update a resource. (ex. update your user profile on a site)</a:t>
                      </a:r>
                      <a:endParaRPr sz="240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76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DELETE</a:t>
                      </a:r>
                      <a:br>
                        <a:rPr lang="en" sz="2400" dirty="0">
                          <a:solidFill>
                            <a:schemeClr val="bg1"/>
                          </a:solidFill>
                        </a:rPr>
                      </a:b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(</a:t>
                      </a:r>
                      <a:r>
                        <a:rPr lang="en" sz="2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DELETE)</a:t>
                      </a:r>
                      <a:endParaRPr sz="2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</a:endParaRPr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bg1"/>
                          </a:solidFill>
                        </a:rPr>
                        <a:t>Deletes a resource. (ex. delete an email in Gmail)</a:t>
                      </a:r>
                      <a:endParaRPr sz="240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631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609600" y="60400"/>
            <a:ext cx="111228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HTTP Responses</a:t>
            </a:r>
            <a:endParaRPr dirty="0"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Bef>
                <a:spcPts val="80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marL="0" indent="0">
              <a:spcBef>
                <a:spcPts val="800"/>
              </a:spcBef>
              <a:buNone/>
            </a:pPr>
            <a:endParaRPr sz="2400">
              <a:latin typeface="Courier New"/>
              <a:ea typeface="Courier New"/>
              <a:cs typeface="Courier New"/>
              <a:sym typeface="Courier New"/>
            </a:endParaRPr>
          </a:p>
        </p:txBody>
      </p:sp>
      <p:graphicFrame>
        <p:nvGraphicFramePr>
          <p:cNvPr id="83" name="Google Shape;83;p15"/>
          <p:cNvGraphicFramePr/>
          <p:nvPr>
            <p:extLst>
              <p:ext uri="{D42A27DB-BD31-4B8C-83A1-F6EECF244321}">
                <p14:modId xmlns:p14="http://schemas.microsoft.com/office/powerpoint/2010/main" val="518575521"/>
              </p:ext>
            </p:extLst>
          </p:nvPr>
        </p:nvGraphicFramePr>
        <p:xfrm>
          <a:off x="609600" y="1203600"/>
          <a:ext cx="10548200" cy="53642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0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4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828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200</a:t>
                      </a:r>
                      <a:endParaRPr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OK</a:t>
                      </a:r>
                      <a:r>
                        <a:rPr lang="en" sz="2400" dirty="0">
                          <a:solidFill>
                            <a:schemeClr val="bg1"/>
                          </a:solidFill>
                        </a:rPr>
                        <a:t>: The request was successful.</a:t>
                      </a:r>
                      <a:endParaRPr sz="240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27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</a:rPr>
                        <a:t>204</a:t>
                      </a:r>
                      <a:endParaRPr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No Content</a:t>
                      </a:r>
                      <a:r>
                        <a:rPr lang="en" sz="2400" dirty="0">
                          <a:solidFill>
                            <a:schemeClr val="bg1"/>
                          </a:solidFill>
                        </a:rPr>
                        <a:t>: The request was successful. No need to return any content in the response.</a:t>
                      </a:r>
                      <a:endParaRPr sz="240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27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</a:rPr>
                        <a:t>301</a:t>
                      </a:r>
                      <a:endParaRPr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>
                          <a:solidFill>
                            <a:schemeClr val="bg1"/>
                          </a:solidFill>
                        </a:rPr>
                        <a:t>Moved Permanently:</a:t>
                      </a:r>
                      <a:r>
                        <a:rPr lang="en" sz="2400">
                          <a:solidFill>
                            <a:schemeClr val="bg1"/>
                          </a:solidFill>
                        </a:rPr>
                        <a:t> This and all future requests should be redirected to another URL.</a:t>
                      </a:r>
                      <a:endParaRPr sz="240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27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</a:rPr>
                        <a:t>304</a:t>
                      </a:r>
                      <a:endParaRPr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Not Modified:</a:t>
                      </a:r>
                      <a:r>
                        <a:rPr lang="en" sz="2400" dirty="0">
                          <a:solidFill>
                            <a:schemeClr val="bg1"/>
                          </a:solidFill>
                        </a:rPr>
                        <a:t> Your browser already has this content. Server will not send the content again. (Caching)</a:t>
                      </a:r>
                      <a:endParaRPr sz="240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28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</a:rPr>
                        <a:t>403</a:t>
                      </a:r>
                      <a:endParaRPr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Forbidden:</a:t>
                      </a:r>
                      <a:r>
                        <a:rPr lang="en" sz="2400" dirty="0">
                          <a:solidFill>
                            <a:schemeClr val="bg1"/>
                          </a:solidFill>
                        </a:rPr>
                        <a:t> You are not allowed to access the page.</a:t>
                      </a:r>
                      <a:endParaRPr sz="240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828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CA" sz="2400" b="1" dirty="0">
                          <a:solidFill>
                            <a:schemeClr val="bg1"/>
                          </a:solidFill>
                        </a:rPr>
                        <a:t>404</a:t>
                      </a:r>
                      <a:endParaRPr sz="2400" b="1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Not found:</a:t>
                      </a:r>
                      <a:r>
                        <a:rPr lang="en" sz="2400" dirty="0">
                          <a:solidFill>
                            <a:schemeClr val="bg1"/>
                          </a:solidFill>
                        </a:rPr>
                        <a:t> Requested </a:t>
                      </a:r>
                      <a:r>
                        <a:rPr lang="en" sz="2400" dirty="0" err="1">
                          <a:solidFill>
                            <a:schemeClr val="bg1"/>
                          </a:solidFill>
                        </a:rPr>
                        <a:t>resour</a:t>
                      </a:r>
                      <a:r>
                        <a:rPr lang="en-CA" sz="2400" dirty="0">
                          <a:solidFill>
                            <a:schemeClr val="bg1"/>
                          </a:solidFill>
                        </a:rPr>
                        <a:t>c</a:t>
                      </a:r>
                      <a:r>
                        <a:rPr lang="en" sz="2400" dirty="0">
                          <a:solidFill>
                            <a:schemeClr val="bg1"/>
                          </a:solidFill>
                        </a:rPr>
                        <a:t>e could not be found.</a:t>
                      </a:r>
                      <a:endParaRPr sz="240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0924186"/>
                  </a:ext>
                </a:extLst>
              </a:tr>
              <a:tr h="52828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0" dirty="0">
                          <a:solidFill>
                            <a:schemeClr val="bg1"/>
                          </a:solidFill>
                        </a:rPr>
                        <a:t>500</a:t>
                      </a:r>
                      <a:endParaRPr sz="2400" b="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</a:rPr>
                        <a:t>Internal Server Error:</a:t>
                      </a:r>
                      <a:r>
                        <a:rPr lang="en" sz="2400" dirty="0">
                          <a:solidFill>
                            <a:schemeClr val="bg1"/>
                          </a:solidFill>
                        </a:rPr>
                        <a:t> The server code crashed.</a:t>
                      </a:r>
                      <a:endParaRPr sz="2400" dirty="0">
                        <a:solidFill>
                          <a:schemeClr val="bg1"/>
                        </a:solidFill>
                      </a:endParaRPr>
                    </a:p>
                  </a:txBody>
                  <a:tcPr marL="121900" marR="121900" marT="121900" marB="121900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7281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3309-8984-3B40-AD7C-2ADADFD9C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8100">
              <a:lnSpc>
                <a:spcPct val="150000"/>
              </a:lnSpc>
            </a:pPr>
            <a:r>
              <a:rPr lang="en-US" dirty="0"/>
              <a:t>API Endpoints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2E0A1-887C-3A4E-9DC6-17B256F9F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937" y="1085608"/>
            <a:ext cx="6070631" cy="5254231"/>
          </a:xfrm>
        </p:spPr>
        <p:txBody>
          <a:bodyPr/>
          <a:lstStyle/>
          <a:p>
            <a:pPr marL="38100" indent="0">
              <a:lnSpc>
                <a:spcPct val="150000"/>
              </a:lnSpc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A089D7-2A86-A04C-90A2-9D3C258FC7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7" t="5728" b="3411"/>
          <a:stretch/>
        </p:blipFill>
        <p:spPr>
          <a:xfrm>
            <a:off x="1480452" y="1175655"/>
            <a:ext cx="9320539" cy="484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089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609600" y="1417833"/>
            <a:ext cx="10972800" cy="4967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507987">
              <a:spcBef>
                <a:spcPts val="800"/>
              </a:spcBef>
              <a:buSzPts val="2400"/>
              <a:buChar char="●"/>
            </a:pPr>
            <a:r>
              <a:rPr lang="en" dirty="0"/>
              <a:t>Sent by the browser as arguments to the server</a:t>
            </a:r>
            <a:br>
              <a:rPr lang="en" dirty="0"/>
            </a:br>
            <a:endParaRPr dirty="0"/>
          </a:p>
          <a:p>
            <a:pPr marL="609585" indent="-507987">
              <a:spcBef>
                <a:spcPts val="0"/>
              </a:spcBef>
              <a:buSzPts val="2400"/>
              <a:buChar char="●"/>
            </a:pPr>
            <a:r>
              <a:rPr lang="en" dirty="0"/>
              <a:t>As part of the URL (visible)</a:t>
            </a:r>
            <a:endParaRPr dirty="0"/>
          </a:p>
          <a:p>
            <a:pPr marL="1219170" lvl="1" indent="-491054">
              <a:buSzPts val="2200"/>
              <a:buChar char="○"/>
            </a:pPr>
            <a:r>
              <a:rPr lang="en" dirty="0"/>
              <a:t>Example: 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/movies/</a:t>
            </a: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search?q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ring&amp;category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=drama</a:t>
            </a:r>
            <a:br>
              <a:rPr lang="en" dirty="0"/>
            </a:br>
            <a:endParaRPr dirty="0"/>
          </a:p>
          <a:p>
            <a:pPr marL="609585" indent="-507987">
              <a:spcBef>
                <a:spcPts val="0"/>
              </a:spcBef>
              <a:buSzPts val="2400"/>
              <a:buChar char="●"/>
            </a:pPr>
            <a:r>
              <a:rPr lang="en" dirty="0"/>
              <a:t>As part of the message body (hidden)</a:t>
            </a:r>
            <a:endParaRPr dirty="0"/>
          </a:p>
          <a:p>
            <a:pPr marL="1219170" lvl="1" indent="-491054">
              <a:buSzPts val="2200"/>
              <a:buChar char="○"/>
            </a:pPr>
            <a:r>
              <a:rPr lang="en" dirty="0"/>
              <a:t>Example: 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username=</a:t>
            </a: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johndoe&amp;password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dirty="0" err="1">
                <a:latin typeface="Courier New"/>
                <a:ea typeface="Courier New"/>
                <a:cs typeface="Courier New"/>
                <a:sym typeface="Courier New"/>
              </a:rPr>
              <a:t>mmmbeer</a:t>
            </a:r>
            <a:br>
              <a:rPr lang="en" dirty="0">
                <a:latin typeface="Courier New"/>
                <a:ea typeface="Courier New"/>
                <a:cs typeface="Courier New"/>
                <a:sym typeface="Courier New"/>
              </a:rPr>
            </a:b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609585" indent="-507987">
              <a:spcBef>
                <a:spcPts val="0"/>
              </a:spcBef>
              <a:buSzPts val="2400"/>
              <a:buChar char="●"/>
            </a:pPr>
            <a:r>
              <a:rPr lang="en" dirty="0"/>
              <a:t>GET only has </a:t>
            </a:r>
            <a:r>
              <a:rPr lang="en"/>
              <a:t>URL parameters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609600" y="274633"/>
            <a:ext cx="11122800" cy="1143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/>
              <a:t>Parameters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64072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US" b="1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>
          <a:xfrm>
            <a:off x="478875" y="1153536"/>
            <a:ext cx="7998920" cy="4753436"/>
          </a:xfrm>
        </p:spPr>
        <p:txBody>
          <a:bodyPr/>
          <a:lstStyle/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Web Server vs Web Client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Client/Server Model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TCP/IP Suite of Protocols 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HTTP Fundamentals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DNS Service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Request / Response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200 vs 404 vs 500 (Common status codes)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API endpoints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Query string </a:t>
            </a:r>
            <a:r>
              <a:rPr lang="en-US" dirty="0" err="1"/>
              <a:t>params</a:t>
            </a:r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E8A9E91-A55D-004D-BCAD-5B7027E10D70}"/>
              </a:ext>
            </a:extLst>
          </p:cNvPr>
          <p:cNvSpPr txBox="1">
            <a:spLocks/>
          </p:cNvSpPr>
          <p:nvPr/>
        </p:nvSpPr>
        <p:spPr>
          <a:xfrm>
            <a:off x="6352805" y="1152840"/>
            <a:ext cx="5678086" cy="4753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 ea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2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990600" marR="0" lvl="2" indent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None/>
              <a:defRPr sz="24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 b="0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5524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en-US" kern="0" dirty="0"/>
              <a:t>JSON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 startAt="3"/>
            </a:pPr>
            <a:r>
              <a:rPr lang="en-US" kern="0" dirty="0"/>
              <a:t>Simple node HTTP Client example (live coding exercise)</a:t>
            </a:r>
          </a:p>
        </p:txBody>
      </p:sp>
    </p:spTree>
    <p:extLst>
      <p:ext uri="{BB962C8B-B14F-4D97-AF65-F5344CB8AC3E}">
        <p14:creationId xmlns:p14="http://schemas.microsoft.com/office/powerpoint/2010/main" val="2916020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1. Web Server vs Web Client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5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Web Server vs Web Client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160997-CE25-2846-9664-0625A2216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814" y="1305590"/>
            <a:ext cx="9787776" cy="472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971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Web Server vs Web Client</a:t>
            </a:r>
            <a:endParaRPr lang="en-US" b="1" dirty="0"/>
          </a:p>
        </p:txBody>
      </p:sp>
      <p:pic>
        <p:nvPicPr>
          <p:cNvPr id="5" name="Picture 2" descr="https://lh4.googleusercontent.com/I4-JrvBLtsYW2iGYp30pwz8zZsDuWa4FjBYONTGNrumHH2tA8PsZ5wfqKjbqC6ZbZRE9mHMLKMnmZtrWRg2-UGLusCRJXePoY7nVP-CPvDOCUsSZKgcw_36SjRFL7eRDZ_OYVXAP">
            <a:extLst>
              <a:ext uri="{FF2B5EF4-FFF2-40B4-BE49-F238E27FC236}">
                <a16:creationId xmlns:a16="http://schemas.microsoft.com/office/drawing/2014/main" id="{12C38210-02F7-8D45-B50D-56AE045561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6" t="3807" r="9392" b="9275"/>
          <a:stretch/>
        </p:blipFill>
        <p:spPr bwMode="auto">
          <a:xfrm>
            <a:off x="211239" y="2352839"/>
            <a:ext cx="6934144" cy="428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https://lh3.googleusercontent.com/8Wj79MzrOqGXk8dtR5PIZRCVbXqJi4KhJOTG3MZdOoTGxDpZSXttUQS2rBhGLqSle7O3Vzfttc3wPjoqycoIBEHOhwd9VrnJhsusg90sKqMDmMmBe6YgsAZoWngGiom4UAWuRlL5">
            <a:extLst>
              <a:ext uri="{FF2B5EF4-FFF2-40B4-BE49-F238E27FC236}">
                <a16:creationId xmlns:a16="http://schemas.microsoft.com/office/drawing/2014/main" id="{17472336-2FB4-3E4F-81EF-EB5C9C8F0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1074" y="1193776"/>
            <a:ext cx="6592069" cy="3705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A4AC99-9C31-BF4D-B9A8-C3B4F00EEC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2401" y="4754880"/>
            <a:ext cx="5863434" cy="3219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FA213E-43B3-9748-A7FA-915E2817A7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1419" y="5083309"/>
            <a:ext cx="3005939" cy="139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094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3309-8984-3B40-AD7C-2ADADFD9C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Web Server vs Web Client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2E0A1-887C-3A4E-9DC6-17B256F9F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937" y="1085608"/>
            <a:ext cx="6070631" cy="5254231"/>
          </a:xfrm>
        </p:spPr>
        <p:txBody>
          <a:bodyPr/>
          <a:lstStyle/>
          <a:p>
            <a:pPr marL="38100" indent="0">
              <a:lnSpc>
                <a:spcPct val="150000"/>
              </a:lnSpc>
              <a:buNone/>
            </a:pPr>
            <a:r>
              <a:rPr lang="en-US" b="1" dirty="0"/>
              <a:t>TCP/IP suite of Protocols</a:t>
            </a:r>
          </a:p>
          <a:p>
            <a:pPr marL="38100" indent="0">
              <a:lnSpc>
                <a:spcPct val="150000"/>
              </a:lnSpc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4" name="Picture 2" descr="https://lh6.googleusercontent.com/66nXdw42j8MKCllMGdEZSariqyPW2Xt7F7rYazPfEYz-qQgVLIsZF5sQwiBtliMhgaUwUUl3TX5ueZaBE6UYNglWsuNcS0OCuh_yL-yqyYsusKGDTxmIE5vzA_WH1P0_5NMbQbfm">
            <a:extLst>
              <a:ext uri="{FF2B5EF4-FFF2-40B4-BE49-F238E27FC236}">
                <a16:creationId xmlns:a16="http://schemas.microsoft.com/office/drawing/2014/main" id="{210F060A-9F1F-5E4C-B0CB-5CAF0FBAFB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41"/>
          <a:stretch/>
        </p:blipFill>
        <p:spPr bwMode="auto">
          <a:xfrm>
            <a:off x="2706624" y="1853632"/>
            <a:ext cx="6389819" cy="4582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961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2. HTTP Fundamentals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58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HTTP Fundamentals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12910D-BED1-8448-AD50-DBC6B3ECB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394" y="1221563"/>
            <a:ext cx="11121073" cy="55971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601B58-76F9-4444-8AAC-D0DA44FD5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517" y="3652658"/>
            <a:ext cx="3422183" cy="7173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393505-33B7-0747-B184-DF426A524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5046" y="4756569"/>
            <a:ext cx="1518989" cy="17409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5A2C94-F669-0842-BC90-9BCC5EB075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75046" y="4515269"/>
            <a:ext cx="14859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689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/>
        </p:nvSpPr>
        <p:spPr>
          <a:xfrm>
            <a:off x="1852167" y="2129932"/>
            <a:ext cx="4231600" cy="136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133"/>
              </a:spcBef>
            </a:pPr>
            <a: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GET /about/ HTTP/1.1</a:t>
            </a:r>
            <a:b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Host: </a:t>
            </a:r>
            <a:r>
              <a:rPr lang="en" dirty="0" err="1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example.com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5" name="Google Shape;5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37" y="1348138"/>
            <a:ext cx="1117167" cy="11142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6" name="Google Shape;56;p12"/>
          <p:cNvCxnSpPr>
            <a:cxnSpLocks/>
          </p:cNvCxnSpPr>
          <p:nvPr/>
        </p:nvCxnSpPr>
        <p:spPr>
          <a:xfrm>
            <a:off x="1852167" y="1862731"/>
            <a:ext cx="2926266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7" name="Google Shape;57;p12"/>
          <p:cNvSpPr txBox="1"/>
          <p:nvPr/>
        </p:nvSpPr>
        <p:spPr>
          <a:xfrm>
            <a:off x="4977917" y="1537272"/>
            <a:ext cx="3157200" cy="7360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 b="1" dirty="0"/>
              <a:t>Server</a:t>
            </a:r>
            <a:endParaRPr sz="3200" b="1" dirty="0"/>
          </a:p>
        </p:txBody>
      </p:sp>
      <p:sp>
        <p:nvSpPr>
          <p:cNvPr id="58" name="Google Shape;58;p12"/>
          <p:cNvSpPr txBox="1"/>
          <p:nvPr/>
        </p:nvSpPr>
        <p:spPr>
          <a:xfrm>
            <a:off x="1661033" y="4048528"/>
            <a:ext cx="7770350" cy="22360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133"/>
              </a:spcBef>
            </a:pPr>
            <a: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HTTP/1.1 200 OK</a:t>
            </a:r>
            <a:b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Date: Tue, 17 Dec 2013 00:00:00 GMT</a:t>
            </a:r>
            <a:b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Server: Apache</a:t>
            </a:r>
            <a:endParaRPr dirty="0">
              <a:solidFill>
                <a:srgbClr val="30394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  <a:spcBef>
                <a:spcPts val="133"/>
              </a:spcBef>
            </a:pPr>
            <a: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Content-Type: text/html; charset=UTF-8</a:t>
            </a:r>
            <a:endParaRPr dirty="0">
              <a:solidFill>
                <a:srgbClr val="30394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  <a:spcBef>
                <a:spcPts val="133"/>
              </a:spcBef>
            </a:pPr>
            <a:endParaRPr dirty="0">
              <a:solidFill>
                <a:srgbClr val="30394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  <a:spcBef>
                <a:spcPts val="133"/>
              </a:spcBef>
            </a:pPr>
            <a: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&lt;html&gt;</a:t>
            </a:r>
            <a:endParaRPr dirty="0">
              <a:solidFill>
                <a:srgbClr val="30394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  <a:spcBef>
                <a:spcPts val="133"/>
              </a:spcBef>
            </a:pPr>
            <a: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dirty="0">
              <a:solidFill>
                <a:srgbClr val="30394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  <a:spcBef>
                <a:spcPts val="133"/>
              </a:spcBef>
            </a:pPr>
            <a: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&lt;/html&gt;</a:t>
            </a:r>
            <a:endParaRPr dirty="0">
              <a:solidFill>
                <a:srgbClr val="30394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  <a:spcBef>
                <a:spcPts val="133"/>
              </a:spcBef>
              <a:buClr>
                <a:schemeClr val="dk1"/>
              </a:buClr>
              <a:buSzPts val="1100"/>
            </a:pPr>
            <a:endParaRPr dirty="0">
              <a:solidFill>
                <a:srgbClr val="303942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>
              <a:lnSpc>
                <a:spcPct val="115000"/>
              </a:lnSpc>
              <a:spcBef>
                <a:spcPts val="133"/>
              </a:spcBef>
            </a:pPr>
            <a:b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dirty="0">
                <a:solidFill>
                  <a:srgbClr val="303942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9" name="Google Shape;59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238" y="3675198"/>
            <a:ext cx="1117167" cy="11142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" name="Google Shape;60;p12"/>
          <p:cNvCxnSpPr>
            <a:cxnSpLocks/>
          </p:cNvCxnSpPr>
          <p:nvPr/>
        </p:nvCxnSpPr>
        <p:spPr>
          <a:xfrm>
            <a:off x="2004367" y="4048528"/>
            <a:ext cx="2774066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stealth" w="med" len="med"/>
            <a:tailEnd type="none" w="med" len="med"/>
          </a:ln>
        </p:spPr>
      </p:cxnSp>
      <p:sp>
        <p:nvSpPr>
          <p:cNvPr id="61" name="Google Shape;61;p12"/>
          <p:cNvSpPr txBox="1"/>
          <p:nvPr/>
        </p:nvSpPr>
        <p:spPr>
          <a:xfrm>
            <a:off x="4821163" y="3496332"/>
            <a:ext cx="3157200" cy="7360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3200" b="1"/>
              <a:t>Server</a:t>
            </a:r>
            <a:endParaRPr sz="3200" b="1"/>
          </a:p>
        </p:txBody>
      </p:sp>
      <p:sp>
        <p:nvSpPr>
          <p:cNvPr id="62" name="Google Shape;62;p12"/>
          <p:cNvSpPr txBox="1"/>
          <p:nvPr/>
        </p:nvSpPr>
        <p:spPr>
          <a:xfrm>
            <a:off x="2252560" y="1212272"/>
            <a:ext cx="2003200" cy="6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 dirty="0"/>
              <a:t>1. Request</a:t>
            </a:r>
            <a:endParaRPr sz="2400" dirty="0"/>
          </a:p>
        </p:txBody>
      </p:sp>
      <p:sp>
        <p:nvSpPr>
          <p:cNvPr id="63" name="Google Shape;63;p12"/>
          <p:cNvSpPr txBox="1"/>
          <p:nvPr/>
        </p:nvSpPr>
        <p:spPr>
          <a:xfrm>
            <a:off x="2342194" y="3398527"/>
            <a:ext cx="2003200" cy="6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 dirty="0"/>
              <a:t>2. Response</a:t>
            </a:r>
            <a:endParaRPr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98ADBB-4B20-5745-8C3E-96699CC3B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367" y="457256"/>
            <a:ext cx="10972800" cy="783686"/>
          </a:xfrm>
        </p:spPr>
        <p:txBody>
          <a:bodyPr/>
          <a:lstStyle/>
          <a:p>
            <a:r>
              <a:rPr lang="en-US" dirty="0"/>
              <a:t>Request / Response</a:t>
            </a:r>
          </a:p>
        </p:txBody>
      </p:sp>
    </p:spTree>
    <p:extLst>
      <p:ext uri="{BB962C8B-B14F-4D97-AF65-F5344CB8AC3E}">
        <p14:creationId xmlns:p14="http://schemas.microsoft.com/office/powerpoint/2010/main" val="3192238081"/>
      </p:ext>
    </p:extLst>
  </p:cSld>
  <p:clrMapOvr>
    <a:masterClrMapping/>
  </p:clrMapOvr>
</p:sld>
</file>

<file path=ppt/theme/theme1.xml><?xml version="1.0" encoding="utf-8"?>
<a:theme xmlns:a="http://schemas.openxmlformats.org/drawingml/2006/main" name="Mercut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Mercutio · SlidesCarnival</Template>
  <TotalTime>4366</TotalTime>
  <Words>331</Words>
  <Application>Microsoft Macintosh PowerPoint</Application>
  <PresentationFormat>Widescreen</PresentationFormat>
  <Paragraphs>83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Courier New</vt:lpstr>
      <vt:lpstr>Montserrat</vt:lpstr>
      <vt:lpstr>Open Sans</vt:lpstr>
      <vt:lpstr>Times New Roman</vt:lpstr>
      <vt:lpstr>Wingdings</vt:lpstr>
      <vt:lpstr>Mercutio template</vt:lpstr>
      <vt:lpstr>HTTP &amp; APIs</vt:lpstr>
      <vt:lpstr>AGENDA</vt:lpstr>
      <vt:lpstr>1. Web Server vs Web Client</vt:lpstr>
      <vt:lpstr>1. Web Server vs Web Client</vt:lpstr>
      <vt:lpstr>1. Web Server vs Web Client</vt:lpstr>
      <vt:lpstr>1. Web Server vs Web Client</vt:lpstr>
      <vt:lpstr>2. HTTP Fundamentals</vt:lpstr>
      <vt:lpstr>2. HTTP Fundamentals</vt:lpstr>
      <vt:lpstr>Request / Response</vt:lpstr>
      <vt:lpstr>HTTP Methods / Verbs </vt:lpstr>
      <vt:lpstr>HTTP Responses</vt:lpstr>
      <vt:lpstr>API Endpoints</vt:lpstr>
      <vt:lpstr>Parameters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Trejo</dc:creator>
  <cp:lastModifiedBy>R Trejo</cp:lastModifiedBy>
  <cp:revision>37</cp:revision>
  <cp:lastPrinted>2019-06-02T22:42:30Z</cp:lastPrinted>
  <dcterms:created xsi:type="dcterms:W3CDTF">2018-11-19T00:37:35Z</dcterms:created>
  <dcterms:modified xsi:type="dcterms:W3CDTF">2019-06-03T15:17:42Z</dcterms:modified>
</cp:coreProperties>
</file>

<file path=docProps/thumbnail.jpeg>
</file>